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hy8ymWVwHzQqHIWNbDd0qlsb2G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C0A172-B028-4A6F-9C2C-232C39744BB3}">
  <a:tblStyle styleId="{3DC0A172-B028-4A6F-9C2C-232C39744BB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8b41fbd4b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28b41fbd4bf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b41fbd4bf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8b41fbd4b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b41fbd4b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28b41fbd4bf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b41fbd4b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g28b41fbd4bf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b41fbd4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10" name="Google Shape;110;g28b41fbd4bf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b41fbd4b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g28b41fbd4bf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b41fbd4bf_3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8b41fbd4b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b41fbd4b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g28b41fbd4bf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5" Type="http://schemas.openxmlformats.org/officeDocument/2006/relationships/image" Target="../media/image22.jpg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4.jpg"/><Relationship Id="rId5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b41fbd4bf_0_32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36: Self-Navigating, Obstacle Avoiding Robot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0714"/>
              <a:buFont typeface="Arial"/>
              <a:buNone/>
            </a:pPr>
            <a:r>
              <a:rPr lang="en-US"/>
              <a:t>Bi-Weekly Update 4</a:t>
            </a:r>
            <a:br>
              <a:rPr lang="en-US"/>
            </a:br>
            <a:r>
              <a:rPr lang="en-US" sz="2488" u="sng"/>
              <a:t>Teammates:</a:t>
            </a:r>
            <a:endParaRPr sz="2488" u="sng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Arkadi Zhanov</a:t>
            </a: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Nathan Sommer</a:t>
            </a: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 sz="2455"/>
              <a:t>Nikolai Paderin</a:t>
            </a:r>
            <a:br>
              <a:rPr lang="en-US" sz="2455"/>
            </a:br>
            <a:r>
              <a:rPr lang="en-US" sz="2455"/>
              <a:t>Sponsor: Stavros Kalafatis</a:t>
            </a:r>
            <a:br>
              <a:rPr lang="en-US" sz="2455"/>
            </a:br>
            <a:br>
              <a:rPr lang="en-US" sz="2455"/>
            </a:br>
            <a:endParaRPr sz="2455"/>
          </a:p>
        </p:txBody>
      </p:sp>
      <p:sp>
        <p:nvSpPr>
          <p:cNvPr id="59" name="Google Shape;59;g28b41fbd4bf_0_32"/>
          <p:cNvSpPr/>
          <p:nvPr/>
        </p:nvSpPr>
        <p:spPr>
          <a:xfrm>
            <a:off x="0" y="0"/>
            <a:ext cx="5029200" cy="48168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g28b41fbd4bf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b41fbd4bf_0_26"/>
          <p:cNvSpPr txBox="1"/>
          <p:nvPr>
            <p:ph idx="1" type="body"/>
          </p:nvPr>
        </p:nvSpPr>
        <p:spPr>
          <a:xfrm>
            <a:off x="0" y="18528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800"/>
              <a:t>Able to connect to server and send info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800"/>
              <a:t>+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800"/>
              <a:t>Able to request GPS location</a:t>
            </a:r>
            <a:endParaRPr sz="1800"/>
          </a:p>
        </p:txBody>
      </p:sp>
      <p:pic>
        <p:nvPicPr>
          <p:cNvPr id="161" name="Google Shape;161;g28b41fbd4bf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475" y="1938799"/>
            <a:ext cx="4357524" cy="31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8b41fbd4bf_0_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Navigation/Movement/Control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Nikolai Paderin</a:t>
            </a:r>
            <a:endParaRPr sz="2980"/>
          </a:p>
        </p:txBody>
      </p:sp>
      <p:pic>
        <p:nvPicPr>
          <p:cNvPr id="163" name="Google Shape;163;g28b41fbd4bf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19348"/>
            <a:ext cx="3452525" cy="363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8b41fbd4bf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525" y="5324856"/>
            <a:ext cx="3259670" cy="15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170" name="Google Shape;1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6100"/>
            <a:ext cx="9143999" cy="187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 </a:t>
            </a:r>
            <a:endParaRPr/>
          </a:p>
        </p:txBody>
      </p:sp>
      <p:graphicFrame>
        <p:nvGraphicFramePr>
          <p:cNvPr id="176" name="Google Shape;176;p9"/>
          <p:cNvGraphicFramePr/>
          <p:nvPr/>
        </p:nvGraphicFramePr>
        <p:xfrm>
          <a:off x="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{3DC0A172-B028-4A6F-9C2C-232C39744BB3}</a:tableStyleId>
              </a:tblPr>
              <a:tblGrid>
                <a:gridCol w="1295400"/>
                <a:gridCol w="1072400"/>
                <a:gridCol w="2423275"/>
                <a:gridCol w="2702775"/>
                <a:gridCol w="688125"/>
                <a:gridCol w="9620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TEST NAME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REQUIREMENT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SUCCESS CRITERIA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METHODOLOGY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STATUS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ENGINEER RESPONSIBLE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403 Cleanup 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all sensors + movement code working and precise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sensors, and rover movement by measuring and calibrating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403 Cleanup Nathan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Add the Connection Page + Help Arkadi with navigation subsystem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to see if subsystem is fully operational and working as intended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403 Cleanup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navigation/pathfinder code working as intended.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Using two points create a series of nodes that connect them using the code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Integrate Pathfinding with movement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Raspberry pi communicate with pathfinding code and integrated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Using the Pi, send info to the pathfinding subsystem to create a path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 +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4G hat connection + integration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Raspberry pi integrated with a 4G hat such that it has internet access wherever it is.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Using the Pi and the 4G hat, give the Pi internet access through a cellular network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App to Raspi connection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Have the Raspberry pi send and receive information from the App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sending information with Raspi and App using sockets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+ Nikolai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Demo Test/Validation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All subsystems are successfully talking to each other, and can operate autonomously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 app to get user destination, and see if rover goes to destination using all subsystems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+ Nikolai +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Systems Test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FSR Pg10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is working as intended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Stress-Check System, and see if everything works as intended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Complete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+ Nikolai + Arkadi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>
            <p:ph idx="1" type="body"/>
          </p:nvPr>
        </p:nvSpPr>
        <p:spPr>
          <a:xfrm>
            <a:off x="291025" y="247272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 FOR YOUR TIME!</a:t>
            </a:r>
            <a:br>
              <a:rPr b="1" lang="en-US"/>
            </a:br>
            <a:br>
              <a:rPr b="1" lang="en-US"/>
            </a:br>
            <a:r>
              <a:rPr b="1" lang="en-US"/>
              <a:t>ANY 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b41fbd4bf_0_3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28b41fbd4bf_0_38"/>
          <p:cNvSpPr txBox="1"/>
          <p:nvPr>
            <p:ph idx="1" type="body"/>
          </p:nvPr>
        </p:nvSpPr>
        <p:spPr>
          <a:xfrm>
            <a:off x="785250" y="1852875"/>
            <a:ext cx="75735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Create a system that takes in a point on a map as the rover’s destination, creates a route for the rover, and gets the rover to its destination and back while avoiding obstacles. 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main motivation for this project is for application in military settings such as aid delivery to wounded soldiers in the battlefield or local, residential delivery of food or mail.</a:t>
            </a:r>
            <a:endParaRPr sz="1800"/>
          </a:p>
        </p:txBody>
      </p:sp>
      <p:pic>
        <p:nvPicPr>
          <p:cNvPr id="67" name="Google Shape;67;g28b41fbd4bf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322" y="3865075"/>
            <a:ext cx="4489351" cy="29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b41fbd4bf_0_44"/>
          <p:cNvSpPr txBox="1"/>
          <p:nvPr>
            <p:ph type="title"/>
          </p:nvPr>
        </p:nvSpPr>
        <p:spPr>
          <a:xfrm>
            <a:off x="598313" y="7302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pic>
        <p:nvPicPr>
          <p:cNvPr id="73" name="Google Shape;73;g28b41fbd4bf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" y="2008925"/>
            <a:ext cx="777950" cy="125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g28b41fbd4bf_0_44"/>
          <p:cNvCxnSpPr/>
          <p:nvPr/>
        </p:nvCxnSpPr>
        <p:spPr>
          <a:xfrm>
            <a:off x="896100" y="3171475"/>
            <a:ext cx="12714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g28b41fbd4bf_0_44"/>
          <p:cNvCxnSpPr/>
          <p:nvPr/>
        </p:nvCxnSpPr>
        <p:spPr>
          <a:xfrm flipH="1">
            <a:off x="891900" y="2463075"/>
            <a:ext cx="127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" name="Google Shape;76;g28b41fbd4bf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851" y="1993375"/>
            <a:ext cx="1864279" cy="12543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28b41fbd4bf_0_44"/>
          <p:cNvSpPr txBox="1"/>
          <p:nvPr/>
        </p:nvSpPr>
        <p:spPr>
          <a:xfrm>
            <a:off x="611650" y="2581313"/>
            <a:ext cx="1786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Sends User Destination</a:t>
            </a:r>
            <a:endParaRPr/>
          </a:p>
        </p:txBody>
      </p:sp>
      <p:sp>
        <p:nvSpPr>
          <p:cNvPr id="78" name="Google Shape;78;g28b41fbd4bf_0_44"/>
          <p:cNvSpPr txBox="1"/>
          <p:nvPr/>
        </p:nvSpPr>
        <p:spPr>
          <a:xfrm>
            <a:off x="800375" y="1828100"/>
            <a:ext cx="1649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Receives</a:t>
            </a:r>
            <a:r>
              <a:rPr lang="en-US"/>
              <a:t> Location and Route</a:t>
            </a:r>
            <a:endParaRPr/>
          </a:p>
        </p:txBody>
      </p:sp>
      <p:pic>
        <p:nvPicPr>
          <p:cNvPr id="79" name="Google Shape;79;g28b41fbd4bf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716920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8b41fbd4bf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337350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28b41fbd4bf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922113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28b41fbd4bf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502490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8b41fbd4bf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127305" y="5220432"/>
            <a:ext cx="638018" cy="67183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8b41fbd4bf_0_44"/>
          <p:cNvSpPr txBox="1"/>
          <p:nvPr/>
        </p:nvSpPr>
        <p:spPr>
          <a:xfrm>
            <a:off x="4778250" y="1618588"/>
            <a:ext cx="18642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Raspberry Pi</a:t>
            </a:r>
            <a:endParaRPr/>
          </a:p>
        </p:txBody>
      </p:sp>
      <p:pic>
        <p:nvPicPr>
          <p:cNvPr id="85" name="Google Shape;85;g28b41fbd4bf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126" y="2047800"/>
            <a:ext cx="963175" cy="158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g28b41fbd4bf_0_44"/>
          <p:cNvCxnSpPr/>
          <p:nvPr/>
        </p:nvCxnSpPr>
        <p:spPr>
          <a:xfrm>
            <a:off x="6876563" y="2464425"/>
            <a:ext cx="10191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g28b41fbd4bf_0_44"/>
          <p:cNvSpPr txBox="1"/>
          <p:nvPr/>
        </p:nvSpPr>
        <p:spPr>
          <a:xfrm>
            <a:off x="6767626" y="2478450"/>
            <a:ext cx="13167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Sends Location and Destination </a:t>
            </a:r>
            <a:endParaRPr/>
          </a:p>
        </p:txBody>
      </p:sp>
      <p:sp>
        <p:nvSpPr>
          <p:cNvPr id="88" name="Google Shape;88;g28b41fbd4bf_0_44"/>
          <p:cNvSpPr txBox="1"/>
          <p:nvPr/>
        </p:nvSpPr>
        <p:spPr>
          <a:xfrm>
            <a:off x="7670863" y="1463200"/>
            <a:ext cx="1649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Creation (On Raspi)</a:t>
            </a:r>
            <a:endParaRPr/>
          </a:p>
        </p:txBody>
      </p:sp>
      <p:cxnSp>
        <p:nvCxnSpPr>
          <p:cNvPr id="89" name="Google Shape;89;g28b41fbd4bf_0_44"/>
          <p:cNvCxnSpPr/>
          <p:nvPr/>
        </p:nvCxnSpPr>
        <p:spPr>
          <a:xfrm rot="10800000">
            <a:off x="6797988" y="2290225"/>
            <a:ext cx="1049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g28b41fbd4bf_0_44"/>
          <p:cNvSpPr txBox="1"/>
          <p:nvPr/>
        </p:nvSpPr>
        <p:spPr>
          <a:xfrm>
            <a:off x="6767625" y="1747325"/>
            <a:ext cx="1316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Receives</a:t>
            </a:r>
            <a:r>
              <a:rPr lang="en-US"/>
              <a:t> Route</a:t>
            </a:r>
            <a:endParaRPr/>
          </a:p>
        </p:txBody>
      </p:sp>
      <p:pic>
        <p:nvPicPr>
          <p:cNvPr id="91" name="Google Shape;91;g28b41fbd4bf_0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3900" y="5314688"/>
            <a:ext cx="1400402" cy="110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8b41fbd4bf_0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4125" y="3667375"/>
            <a:ext cx="963175" cy="1378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g28b41fbd4bf_0_44"/>
          <p:cNvCxnSpPr/>
          <p:nvPr/>
        </p:nvCxnSpPr>
        <p:spPr>
          <a:xfrm rot="10800000">
            <a:off x="5039700" y="3332400"/>
            <a:ext cx="8100" cy="20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g28b41fbd4bf_0_44"/>
          <p:cNvSpPr txBox="1"/>
          <p:nvPr/>
        </p:nvSpPr>
        <p:spPr>
          <a:xfrm>
            <a:off x="7494300" y="5666400"/>
            <a:ext cx="16497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motor movement based on current position and next node position</a:t>
            </a:r>
            <a:endParaRPr/>
          </a:p>
        </p:txBody>
      </p:sp>
      <p:sp>
        <p:nvSpPr>
          <p:cNvPr id="95" name="Google Shape;95;g28b41fbd4bf_0_44"/>
          <p:cNvSpPr txBox="1"/>
          <p:nvPr/>
        </p:nvSpPr>
        <p:spPr>
          <a:xfrm>
            <a:off x="2416275" y="4213700"/>
            <a:ext cx="16497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Obstacle avoidance sensor array detects nearby obstacles</a:t>
            </a:r>
            <a:endParaRPr/>
          </a:p>
        </p:txBody>
      </p:sp>
      <p:sp>
        <p:nvSpPr>
          <p:cNvPr id="96" name="Google Shape;96;g28b41fbd4bf_0_44"/>
          <p:cNvSpPr txBox="1"/>
          <p:nvPr/>
        </p:nvSpPr>
        <p:spPr>
          <a:xfrm>
            <a:off x="73475" y="1639450"/>
            <a:ext cx="726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</a:t>
            </a:r>
            <a:endParaRPr/>
          </a:p>
        </p:txBody>
      </p:sp>
      <p:sp>
        <p:nvSpPr>
          <p:cNvPr id="97" name="Google Shape;97;g28b41fbd4bf_0_44"/>
          <p:cNvSpPr txBox="1"/>
          <p:nvPr/>
        </p:nvSpPr>
        <p:spPr>
          <a:xfrm>
            <a:off x="2657475" y="1639450"/>
            <a:ext cx="8985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4G HAT</a:t>
            </a:r>
            <a:endParaRPr/>
          </a:p>
        </p:txBody>
      </p:sp>
      <p:pic>
        <p:nvPicPr>
          <p:cNvPr id="98" name="Google Shape;98;g28b41fbd4bf_0_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3320" y="1961548"/>
            <a:ext cx="1486800" cy="1318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g28b41fbd4bf_0_44"/>
          <p:cNvCxnSpPr/>
          <p:nvPr/>
        </p:nvCxnSpPr>
        <p:spPr>
          <a:xfrm flipH="1" rot="10800000">
            <a:off x="4065988" y="2812950"/>
            <a:ext cx="612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g28b41fbd4bf_0_44"/>
          <p:cNvCxnSpPr/>
          <p:nvPr/>
        </p:nvCxnSpPr>
        <p:spPr>
          <a:xfrm rot="10800000">
            <a:off x="4065975" y="2165050"/>
            <a:ext cx="612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g28b41fbd4bf_0_44"/>
          <p:cNvCxnSpPr/>
          <p:nvPr/>
        </p:nvCxnSpPr>
        <p:spPr>
          <a:xfrm rot="10800000">
            <a:off x="7670863" y="5461225"/>
            <a:ext cx="1049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g28b41fbd4bf_0_44"/>
          <p:cNvSpPr txBox="1"/>
          <p:nvPr/>
        </p:nvSpPr>
        <p:spPr>
          <a:xfrm>
            <a:off x="3803763" y="2290225"/>
            <a:ext cx="1136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Sends Data</a:t>
            </a:r>
            <a:endParaRPr/>
          </a:p>
        </p:txBody>
      </p:sp>
      <p:cxnSp>
        <p:nvCxnSpPr>
          <p:cNvPr id="103" name="Google Shape;103;g28b41fbd4bf_0_44"/>
          <p:cNvCxnSpPr/>
          <p:nvPr/>
        </p:nvCxnSpPr>
        <p:spPr>
          <a:xfrm rot="10800000">
            <a:off x="4375775" y="5374625"/>
            <a:ext cx="6747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g28b41fbd4bf_0_44"/>
          <p:cNvCxnSpPr/>
          <p:nvPr/>
        </p:nvCxnSpPr>
        <p:spPr>
          <a:xfrm>
            <a:off x="5328200" y="5884225"/>
            <a:ext cx="62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g28b41fbd4bf_0_44"/>
          <p:cNvSpPr txBox="1"/>
          <p:nvPr/>
        </p:nvSpPr>
        <p:spPr>
          <a:xfrm>
            <a:off x="5328275" y="3792038"/>
            <a:ext cx="20151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Override navigation movement control and use obstacle avoidance movement</a:t>
            </a:r>
            <a:endParaRPr/>
          </a:p>
        </p:txBody>
      </p:sp>
      <p:cxnSp>
        <p:nvCxnSpPr>
          <p:cNvPr id="106" name="Google Shape;106;g28b41fbd4bf_0_44"/>
          <p:cNvCxnSpPr/>
          <p:nvPr/>
        </p:nvCxnSpPr>
        <p:spPr>
          <a:xfrm>
            <a:off x="8720275" y="5084675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g28b41fbd4bf_0_44"/>
          <p:cNvCxnSpPr/>
          <p:nvPr/>
        </p:nvCxnSpPr>
        <p:spPr>
          <a:xfrm>
            <a:off x="5317475" y="3364350"/>
            <a:ext cx="10800" cy="25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b41fbd4bf_0_1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113" name="Google Shape;113;g28b41fbd4bf_0_110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{3DC0A172-B028-4A6F-9C2C-232C39744BB3}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Subsystem Designs and Testing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(completed 9/1</a:t>
                      </a:r>
                      <a:r>
                        <a:rPr lang="en-US" sz="1300"/>
                        <a:t>1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Integrate Pathfinder and Movement/Controls and test</a:t>
                      </a:r>
                      <a:br>
                        <a:rPr lang="en-US" sz="1300">
                          <a:solidFill>
                            <a:schemeClr val="dk1"/>
                          </a:solidFill>
                        </a:rPr>
                      </a:br>
                      <a:r>
                        <a:rPr lang="en-US" sz="1300" u="none" cap="none" strike="noStrike"/>
                        <a:t>(</a:t>
                      </a:r>
                      <a:r>
                        <a:rPr lang="en-US" sz="1300"/>
                        <a:t>to complete by 9/20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Integration with Android App and Raspberry Pi using cellular data</a:t>
                      </a:r>
                      <a:br>
                        <a:rPr lang="en-US" sz="1300">
                          <a:solidFill>
                            <a:schemeClr val="dk1"/>
                          </a:solidFill>
                        </a:rPr>
                      </a:b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(to complete by 10/5)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Final Integration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10/15)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Systems Test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11/2)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Validation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11/26)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12/5)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" name="Google Shape;114;g28b41fbd4bf_0_110"/>
          <p:cNvSpPr txBox="1"/>
          <p:nvPr/>
        </p:nvSpPr>
        <p:spPr>
          <a:xfrm>
            <a:off x="341745" y="1705986"/>
            <a:ext cx="908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(G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reen done, light green near complete, yellow underway, red in trouble, white not started)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5" name="Google Shape;115;g28b41fbd4bf_0_110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{3DC0A172-B028-4A6F-9C2C-232C39744BB3}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Subsystem Designs and Testing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(completed 9/1</a:t>
                      </a:r>
                      <a:r>
                        <a:rPr lang="en-US" sz="1300"/>
                        <a:t>1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Integrate Pathfinder and Movement/Controls and test</a:t>
                      </a:r>
                      <a:br>
                        <a:rPr lang="en-US" sz="130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u="none" cap="none" strike="noStrike"/>
                        <a:t>(</a:t>
                      </a:r>
                      <a:r>
                        <a:rPr lang="en-US" sz="1300"/>
                        <a:t>to complete by 9/20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Integration with Android App and Raspberry Pi using cellular data</a:t>
                      </a:r>
                      <a:br>
                        <a:rPr lang="en-US" sz="130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(to complete by 10/5)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Final Integration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10/15)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Systems Test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11/2)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Validation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11/26)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12/5)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6" name="Google Shape;116;g28b41fbd4bf_0_110"/>
          <p:cNvSpPr txBox="1"/>
          <p:nvPr/>
        </p:nvSpPr>
        <p:spPr>
          <a:xfrm>
            <a:off x="955825" y="4463225"/>
            <a:ext cx="2182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*Need to Install Libraries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Nathan Sommer</a:t>
            </a:r>
            <a:endParaRPr/>
          </a:p>
        </p:txBody>
      </p:sp>
      <p:graphicFrame>
        <p:nvGraphicFramePr>
          <p:cNvPr id="122" name="Google Shape;122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{3DC0A172-B028-4A6F-9C2C-232C39744BB3}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13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Integration(App-Pi)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Able to send and receive information over different networks through OpenVPN, as well as update the app UI when given GPS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Help with other subsystem’s connections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Implement</a:t>
                      </a:r>
                      <a:r>
                        <a:rPr lang="en-US" sz="1800"/>
                        <a:t> Kill Switch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Socket Error Handling (Low Priority)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UI Updates(Low Priority)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628725" y="9764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Nathan Sommer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78114" l="0" r="0" t="10760"/>
          <a:stretch/>
        </p:blipFill>
        <p:spPr>
          <a:xfrm>
            <a:off x="3615150" y="1780125"/>
            <a:ext cx="2732501" cy="134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25" y="1780125"/>
            <a:ext cx="1734625" cy="46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80125"/>
            <a:ext cx="1880525" cy="46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6">
            <a:alphaModFix/>
          </a:blip>
          <a:srcRect b="0" l="11000" r="0" t="43557"/>
          <a:stretch/>
        </p:blipFill>
        <p:spPr>
          <a:xfrm>
            <a:off x="3615150" y="3121400"/>
            <a:ext cx="5464998" cy="33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7650" y="1780125"/>
            <a:ext cx="2732499" cy="13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b41fbd4bf_3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Arkadi Zhanov</a:t>
            </a:r>
            <a:endParaRPr/>
          </a:p>
        </p:txBody>
      </p:sp>
      <p:graphicFrame>
        <p:nvGraphicFramePr>
          <p:cNvPr id="138" name="Google Shape;138;g28b41fbd4bf_3_0"/>
          <p:cNvGraphicFramePr/>
          <p:nvPr/>
        </p:nvGraphicFramePr>
        <p:xfrm>
          <a:off x="25" y="18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{3DC0A172-B028-4A6F-9C2C-232C39744BB3}</a:tableStyleId>
              </a:tblPr>
              <a:tblGrid>
                <a:gridCol w="4572000"/>
                <a:gridCol w="4572000"/>
              </a:tblGrid>
              <a:tr h="62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16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37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Integration (Pathfinder-Pi)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dentified integration issues (library version incompatibilities)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Pathfinder subsystem is complete and is nearly entirely integrated with other subsystems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Integration (Obstacle Avoidance-Pi)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Ultrasonic distance sensor readings tested and validated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Developed two obstacle avoidance approaches (vector weights / cases) for controls integration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Obstacle avoidance code tested, and mostly validated and integrated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Install specific library versions on microcontroller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Finalize deployment, testing and validation of pathfinder system</a:t>
                      </a:r>
                      <a:r>
                        <a:rPr lang="en-US" sz="1800"/>
                        <a:t> 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3D print a more stable housing for ultrasonic sensors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Pick the better obstacle avoidance procedure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Finalize testing and validation of obstacle avoidance system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Help with other subsystems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b41fbd4bf_3_5"/>
          <p:cNvSpPr txBox="1"/>
          <p:nvPr>
            <p:ph type="title"/>
          </p:nvPr>
        </p:nvSpPr>
        <p:spPr>
          <a:xfrm>
            <a:off x="580750" y="7830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Arkadi</a:t>
            </a:r>
            <a:r>
              <a:rPr lang="en-US"/>
              <a:t> Zhanov</a:t>
            </a:r>
            <a:endParaRPr/>
          </a:p>
        </p:txBody>
      </p:sp>
      <p:pic>
        <p:nvPicPr>
          <p:cNvPr id="144" name="Google Shape;144;g28b41fbd4bf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" y="1834625"/>
            <a:ext cx="3220249" cy="34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8b41fbd4bf_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075" y="1834625"/>
            <a:ext cx="2990811" cy="196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8b41fbd4bf_3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025" y="1831276"/>
            <a:ext cx="2724601" cy="263100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8b41fbd4bf_3_5"/>
          <p:cNvSpPr txBox="1"/>
          <p:nvPr/>
        </p:nvSpPr>
        <p:spPr>
          <a:xfrm>
            <a:off x="0" y="5340600"/>
            <a:ext cx="3112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Fig 1. Current Wiring Diagram of Obstacle Avoidance Sensor Array and Microcontroller</a:t>
            </a:r>
            <a:r>
              <a:rPr lang="en-US"/>
              <a:t> </a:t>
            </a:r>
            <a:endParaRPr/>
          </a:p>
        </p:txBody>
      </p:sp>
      <p:sp>
        <p:nvSpPr>
          <p:cNvPr id="148" name="Google Shape;148;g28b41fbd4bf_3_5"/>
          <p:cNvSpPr txBox="1"/>
          <p:nvPr/>
        </p:nvSpPr>
        <p:spPr>
          <a:xfrm>
            <a:off x="3264925" y="3843125"/>
            <a:ext cx="3112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Fig 2. Testing and Validating Distance Sensor Readings Before Combining With Obstacle Avoidance</a:t>
            </a:r>
            <a:endParaRPr/>
          </a:p>
        </p:txBody>
      </p:sp>
      <p:sp>
        <p:nvSpPr>
          <p:cNvPr id="149" name="Google Shape;149;g28b41fbd4bf_3_5"/>
          <p:cNvSpPr txBox="1"/>
          <p:nvPr/>
        </p:nvSpPr>
        <p:spPr>
          <a:xfrm>
            <a:off x="6400025" y="4551838"/>
            <a:ext cx="2724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Fig 3. Obstacle Avoidance Testing and Validation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b41fbd4bf_0_17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Navigation/Movement/Control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Nikolai Paderin</a:t>
            </a:r>
            <a:endParaRPr sz="2980"/>
          </a:p>
        </p:txBody>
      </p:sp>
      <p:graphicFrame>
        <p:nvGraphicFramePr>
          <p:cNvPr id="155" name="Google Shape;155;g28b41fbd4bf_0_17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{3DC0A172-B028-4A6F-9C2C-232C39744BB3}</a:tableStyleId>
              </a:tblPr>
              <a:tblGrid>
                <a:gridCol w="3886200"/>
                <a:gridCol w="3886200"/>
              </a:tblGrid>
              <a:tr h="652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Accomplishments since last update</a:t>
                      </a:r>
                      <a:r>
                        <a:rPr lang="en-US" sz="1800" u="none" cap="none" strike="noStrike"/>
                        <a:t>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4G Hat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-GPS functionality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-Able to connect to the 4G cellular network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Integration(Pi - App)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-Able to send and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receive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information to and from the application. (tested)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-Able to use cellular network to access the internet, enabled on boot up.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Integration(Pi-Navigation)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-Loaded the Navigation code to the pi.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700"/>
                        <a:t>GPS</a:t>
                      </a:r>
                      <a:endParaRPr b="1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-Is currently able to pull information, but has issues with booting up.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/>
                        <a:t>Motor Control</a:t>
                      </a:r>
                      <a:endParaRPr b="1"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-Test functionality with GPS module being used simultaneously.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(They both use the same serial port, may have to switch to Pi 4)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